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media/image5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sldIdLst>
    <p:sldId id="259" r:id="rId3"/>
    <p:sldId id="267" r:id="rId4"/>
  </p:sldIdLst>
  <p:sldSz cx="18288000" cy="10287000"/>
  <p:notesSz cx="6858000" cy="9144000"/>
  <p:embeddedFontLst>
    <p:embeddedFont>
      <p:font typeface="可画手书" panose="02000500000000000000" charset="-122"/>
      <p:regular r:id="rId9"/>
    </p:embeddedFont>
    <p:embeddedFont>
      <p:font typeface="Calibri" panose="020F0502020204030204" charset="0"/>
      <p:regular r:id="rId10"/>
      <p:bold r:id="rId11"/>
      <p:italic r:id="rId12"/>
      <p:boldItalic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8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font" Target="fonts/font1.fntdata"/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font" Target="fonts/font5.fntdata"/><Relationship Id="rId12" Type="http://schemas.openxmlformats.org/officeDocument/2006/relationships/font" Target="fonts/font4.fntdata"/><Relationship Id="rId11" Type="http://schemas.openxmlformats.org/officeDocument/2006/relationships/font" Target="fonts/font3.fntdata"/><Relationship Id="rId10" Type="http://schemas.openxmlformats.org/officeDocument/2006/relationships/font" Target="fonts/font2.fntdata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jpeg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5.png"/><Relationship Id="rId11" Type="http://schemas.openxmlformats.org/officeDocument/2006/relationships/image" Target="../media/image5.svg"/><Relationship Id="rId10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073496" y="-485683"/>
            <a:ext cx="14543459" cy="2482142"/>
          </a:xfrm>
          <a:custGeom>
            <a:avLst/>
            <a:gdLst/>
            <a:ahLst/>
            <a:cxnLst/>
            <a:rect l="l" t="t" r="r" b="b"/>
            <a:pathLst>
              <a:path w="14543459" h="2482142">
                <a:moveTo>
                  <a:pt x="0" y="0"/>
                </a:moveTo>
                <a:lnTo>
                  <a:pt x="14543458" y="0"/>
                </a:lnTo>
                <a:lnTo>
                  <a:pt x="14543458" y="2482142"/>
                </a:lnTo>
                <a:lnTo>
                  <a:pt x="0" y="2482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62530" y="-1362177"/>
            <a:ext cx="4344254" cy="3321913"/>
          </a:xfrm>
          <a:custGeom>
            <a:avLst/>
            <a:gdLst/>
            <a:ahLst/>
            <a:cxnLst/>
            <a:rect l="l" t="t" r="r" b="b"/>
            <a:pathLst>
              <a:path w="4344254" h="3321913">
                <a:moveTo>
                  <a:pt x="0" y="0"/>
                </a:moveTo>
                <a:lnTo>
                  <a:pt x="4344254" y="0"/>
                </a:lnTo>
                <a:lnTo>
                  <a:pt x="4344254" y="3321912"/>
                </a:lnTo>
                <a:lnTo>
                  <a:pt x="0" y="3321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2305" t="-154721" r="-198225"/>
            </a:stretch>
          </a:blipFill>
        </p:spPr>
      </p:sp>
      <p:sp>
        <p:nvSpPr>
          <p:cNvPr id="5" name="Freeform 5"/>
          <p:cNvSpPr/>
          <p:nvPr/>
        </p:nvSpPr>
        <p:spPr>
          <a:xfrm rot="-1332513">
            <a:off x="-3679914" y="-461746"/>
            <a:ext cx="8622083" cy="2715181"/>
          </a:xfrm>
          <a:custGeom>
            <a:avLst/>
            <a:gdLst/>
            <a:ahLst/>
            <a:cxnLst/>
            <a:rect l="l" t="t" r="r" b="b"/>
            <a:pathLst>
              <a:path w="8622083" h="2715181">
                <a:moveTo>
                  <a:pt x="0" y="0"/>
                </a:moveTo>
                <a:lnTo>
                  <a:pt x="8622083" y="0"/>
                </a:lnTo>
                <a:lnTo>
                  <a:pt x="8622083" y="2715181"/>
                </a:lnTo>
                <a:lnTo>
                  <a:pt x="0" y="2715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2701" r="-5955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16451" y="555363"/>
            <a:ext cx="3432969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60"/>
              </a:lnSpc>
              <a:spcBef>
                <a:spcPct val="0"/>
              </a:spcBef>
            </a:pPr>
            <a:r>
              <a:rPr lang="en-US" sz="6900" spc="-1062">
                <a:solidFill>
                  <a:srgbClr val="FEF3D5"/>
                </a:solidFill>
                <a:latin typeface="可画手书" panose="02000500000000000000" charset="-122"/>
                <a:ea typeface="可画手书" panose="02000500000000000000" charset="-122"/>
                <a:cs typeface="可画手书" panose="02000500000000000000" charset="-122"/>
                <a:sym typeface="可画手书" panose="02000500000000000000" charset="-122"/>
              </a:rPr>
              <a:t>政治思想</a:t>
            </a:r>
            <a:endParaRPr lang="en-US" sz="6900" spc="-1062">
              <a:solidFill>
                <a:srgbClr val="FEF3D5"/>
              </a:solidFill>
              <a:latin typeface="可画手书" panose="02000500000000000000" charset="-122"/>
              <a:ea typeface="可画手书" panose="02000500000000000000" charset="-122"/>
              <a:cs typeface="可画手书" panose="02000500000000000000" charset="-122"/>
              <a:sym typeface="可画手书" panose="02000500000000000000" charset="-122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588239" y="895844"/>
            <a:ext cx="522065" cy="497267"/>
          </a:xfrm>
          <a:custGeom>
            <a:avLst/>
            <a:gdLst/>
            <a:ahLst/>
            <a:cxnLst/>
            <a:rect l="l" t="t" r="r" b="b"/>
            <a:pathLst>
              <a:path w="522065" h="497267">
                <a:moveTo>
                  <a:pt x="0" y="0"/>
                </a:moveTo>
                <a:lnTo>
                  <a:pt x="522065" y="0"/>
                </a:lnTo>
                <a:lnTo>
                  <a:pt x="522065" y="497267"/>
                </a:lnTo>
                <a:lnTo>
                  <a:pt x="0" y="4972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9300079" y="3321219"/>
            <a:ext cx="1152418" cy="115241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DBBD">
                <a:alpha val="29804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3656" tIns="53656" rIns="53656" bIns="53656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9382398" y="3403537"/>
            <a:ext cx="987782" cy="98778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CDBB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3656" tIns="53656" rIns="53656" bIns="53656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503062" y="3484223"/>
            <a:ext cx="746453" cy="66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00"/>
              </a:lnSpc>
              <a:spcBef>
                <a:spcPct val="0"/>
              </a:spcBef>
            </a:pPr>
            <a:r>
              <a:rPr lang="en-US" sz="4000" b="1" u="none" strike="noStrike">
                <a:solidFill>
                  <a:srgbClr val="AE0009"/>
                </a:solidFill>
                <a:latin typeface="思源宋体-粗体" panose="02020600000000000000" charset="-122"/>
                <a:ea typeface="思源宋体-粗体" panose="02020600000000000000" charset="-122"/>
                <a:cs typeface="思源宋体-粗体" panose="02020600000000000000" charset="-122"/>
                <a:sym typeface="思源宋体-粗体" panose="02020600000000000000" charset="-122"/>
              </a:rPr>
              <a:t>01</a:t>
            </a:r>
            <a:endParaRPr lang="en-US" sz="4000" b="1" u="none" strike="noStrike">
              <a:solidFill>
                <a:srgbClr val="AE0009"/>
              </a:solidFill>
              <a:latin typeface="思源宋体-粗体" panose="02020600000000000000" charset="-122"/>
              <a:ea typeface="思源宋体-粗体" panose="02020600000000000000" charset="-122"/>
              <a:cs typeface="思源宋体-粗体" panose="02020600000000000000" charset="-122"/>
              <a:sym typeface="思源宋体-粗体" panose="02020600000000000000" charset="-122"/>
            </a:endParaRPr>
          </a:p>
        </p:txBody>
      </p:sp>
      <p:grpSp>
        <p:nvGrpSpPr>
          <p:cNvPr id="15" name="Group 15"/>
          <p:cNvGrpSpPr/>
          <p:nvPr/>
        </p:nvGrpSpPr>
        <p:grpSpPr>
          <a:xfrm rot="0">
            <a:off x="9300079" y="6322949"/>
            <a:ext cx="1152418" cy="1152418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E0009">
                <a:alpha val="2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3656" tIns="53656" rIns="53656" bIns="53656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9382398" y="6405267"/>
            <a:ext cx="987782" cy="98778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AE0009"/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3656" tIns="53656" rIns="53656" bIns="53656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9503062" y="6485953"/>
            <a:ext cx="746453" cy="669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00"/>
              </a:lnSpc>
              <a:spcBef>
                <a:spcPct val="0"/>
              </a:spcBef>
            </a:pPr>
            <a:r>
              <a:rPr lang="en-US" sz="4000" b="1" u="none" strike="noStrike">
                <a:solidFill>
                  <a:srgbClr val="ECDBBD"/>
                </a:solidFill>
                <a:latin typeface="思源宋体-粗体" panose="02020600000000000000" charset="-122"/>
                <a:ea typeface="思源宋体-粗体" panose="02020600000000000000" charset="-122"/>
                <a:cs typeface="思源宋体-粗体" panose="02020600000000000000" charset="-122"/>
                <a:sym typeface="思源宋体-粗体" panose="02020600000000000000" charset="-122"/>
              </a:rPr>
              <a:t>02</a:t>
            </a:r>
            <a:endParaRPr lang="en-US" sz="4000" b="1" u="none" strike="noStrike">
              <a:solidFill>
                <a:srgbClr val="ECDBBD"/>
              </a:solidFill>
              <a:latin typeface="思源宋体-粗体" panose="02020600000000000000" charset="-122"/>
              <a:ea typeface="思源宋体-粗体" panose="02020600000000000000" charset="-122"/>
              <a:cs typeface="思源宋体-粗体" panose="02020600000000000000" charset="-122"/>
              <a:sym typeface="思源宋体-粗体" panose="02020600000000000000" charset="-122"/>
            </a:endParaRPr>
          </a:p>
        </p:txBody>
      </p:sp>
      <p:sp>
        <p:nvSpPr>
          <p:cNvPr id="22" name="AutoShape 22"/>
          <p:cNvSpPr/>
          <p:nvPr/>
        </p:nvSpPr>
        <p:spPr>
          <a:xfrm>
            <a:off x="9361151" y="5729344"/>
            <a:ext cx="7639293" cy="0"/>
          </a:xfrm>
          <a:prstGeom prst="line">
            <a:avLst/>
          </a:prstGeom>
          <a:ln w="19050" cap="flat">
            <a:solidFill>
              <a:srgbClr val="2B2A2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23"/>
          <p:cNvSpPr txBox="1"/>
          <p:nvPr/>
        </p:nvSpPr>
        <p:spPr>
          <a:xfrm>
            <a:off x="10844854" y="3868165"/>
            <a:ext cx="7027161" cy="1567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2B2A2A"/>
                </a:solidFill>
                <a:latin typeface="思源宋体 2" panose="02020400000000000000" charset="-122"/>
                <a:ea typeface="思源宋体 2" panose="02020400000000000000" charset="-122"/>
                <a:cs typeface="思源宋体 2" panose="02020400000000000000" charset="-122"/>
                <a:sym typeface="思源宋体 2" panose="02020400000000000000" charset="-122"/>
              </a:rPr>
              <a:t>这段时间，通过发展对象培训班和主题党课的学习，我深刻认识到：党</a:t>
            </a:r>
            <a:r>
              <a:rPr lang="en-US" sz="2100" u="none" strike="noStrike">
                <a:solidFill>
                  <a:srgbClr val="2B2A2A"/>
                </a:solidFill>
                <a:latin typeface="思源宋体 2" panose="02020400000000000000" charset="-122"/>
                <a:ea typeface="思源宋体 2" panose="02020400000000000000" charset="-122"/>
                <a:cs typeface="思源宋体 2" panose="02020400000000000000" charset="-122"/>
                <a:sym typeface="思源宋体 2" panose="02020400000000000000" charset="-122"/>
              </a:rPr>
              <a:t>是历史和人民的选择，始终以 “为人民谋幸福、为民族谋复兴” 为初心。从脱贫攻坚到抗击疫情，从 “数字中国” 建设到乡村振兴，党总能凝聚力量破解难题。</a:t>
            </a:r>
            <a:endParaRPr lang="en-US" sz="2100" u="none" strike="noStrike">
              <a:solidFill>
                <a:srgbClr val="2B2A2A"/>
              </a:solidFill>
              <a:latin typeface="思源宋体 2" panose="02020400000000000000" charset="-122"/>
              <a:ea typeface="思源宋体 2" panose="02020400000000000000" charset="-122"/>
              <a:cs typeface="思源宋体 2" panose="02020400000000000000" charset="-122"/>
              <a:sym typeface="思源宋体 2" panose="02020400000000000000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844854" y="7107515"/>
            <a:ext cx="7027161" cy="1967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2B2A2A"/>
                </a:solidFill>
                <a:latin typeface="思源宋体 2" panose="02020400000000000000" charset="-122"/>
                <a:ea typeface="思源宋体 2" panose="02020400000000000000" charset="-122"/>
                <a:cs typeface="思源宋体 2" panose="02020400000000000000" charset="-122"/>
                <a:sym typeface="思源宋体 2" panose="02020400000000000000" charset="-122"/>
              </a:rPr>
              <a:t>最初通过思政课了解党</a:t>
            </a:r>
            <a:r>
              <a:rPr lang="en-US" sz="2100" u="none" strike="noStrike">
                <a:solidFill>
                  <a:srgbClr val="2B2A2A"/>
                </a:solidFill>
                <a:latin typeface="思源宋体 2" panose="02020400000000000000" charset="-122"/>
                <a:ea typeface="思源宋体 2" panose="02020400000000000000" charset="-122"/>
                <a:cs typeface="思源宋体 2" panose="02020400000000000000" charset="-122"/>
                <a:sym typeface="思源宋体 2" panose="02020400000000000000" charset="-122"/>
              </a:rPr>
              <a:t>，后在担任宣传委员、参与志愿服务时，被党无私奉献的精神打动。作为大数据专业学生，我渴望加入党组织，在党的指引下，将专业知识与民生服务、乡村振兴结合，把个人理想融入民族复兴，在为人民服务中实现 “小我” 与 “大我” 的统一。</a:t>
            </a:r>
            <a:endParaRPr lang="en-US" sz="2100" u="none" strike="noStrike">
              <a:solidFill>
                <a:srgbClr val="2B2A2A"/>
              </a:solidFill>
              <a:latin typeface="思源宋体 2" panose="02020400000000000000" charset="-122"/>
              <a:ea typeface="思源宋体 2" panose="02020400000000000000" charset="-122"/>
              <a:cs typeface="思源宋体 2" panose="02020400000000000000" charset="-122"/>
              <a:sym typeface="思源宋体 2" panose="02020400000000000000" charset="-122"/>
            </a:endParaRPr>
          </a:p>
        </p:txBody>
      </p:sp>
      <p:grpSp>
        <p:nvGrpSpPr>
          <p:cNvPr id="25" name="Group 25"/>
          <p:cNvGrpSpPr/>
          <p:nvPr/>
        </p:nvGrpSpPr>
        <p:grpSpPr>
          <a:xfrm rot="0">
            <a:off x="10844854" y="3179296"/>
            <a:ext cx="3034275" cy="499689"/>
            <a:chOff x="0" y="0"/>
            <a:chExt cx="4045700" cy="666253"/>
          </a:xfrm>
        </p:grpSpPr>
        <p:grpSp>
          <p:nvGrpSpPr>
            <p:cNvPr id="26" name="Group 26"/>
            <p:cNvGrpSpPr/>
            <p:nvPr/>
          </p:nvGrpSpPr>
          <p:grpSpPr>
            <a:xfrm rot="0"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ECDBBD"/>
              </a:solidFill>
              <a:ln w="9525" cap="rnd">
                <a:solidFill>
                  <a:srgbClr val="502B28"/>
                </a:solidFill>
                <a:prstDash val="solid"/>
                <a:round/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5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292086" y="-16160"/>
              <a:ext cx="346152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 spc="279">
                  <a:solidFill>
                    <a:srgbClr val="AE0009"/>
                  </a:solidFill>
                  <a:latin typeface="思源宋体-粗体 Bold" panose="02020700000000000000" charset="-122"/>
                  <a:ea typeface="思源宋体-粗体 Bold" panose="02020700000000000000" charset="-122"/>
                  <a:cs typeface="思源宋体-粗体 Bold" panose="02020700000000000000" charset="-122"/>
                  <a:sym typeface="思源宋体-粗体 Bold" panose="02020700000000000000" charset="-122"/>
                </a:rPr>
                <a:t>对党的认识</a:t>
              </a:r>
              <a:endParaRPr lang="en-US" sz="2800" b="1" spc="279">
                <a:solidFill>
                  <a:srgbClr val="AE0009"/>
                </a:solidFill>
                <a:latin typeface="思源宋体-粗体 Bold" panose="02020700000000000000" charset="-122"/>
                <a:ea typeface="思源宋体-粗体 Bold" panose="02020700000000000000" charset="-122"/>
                <a:cs typeface="思源宋体-粗体 Bold" panose="02020700000000000000" charset="-122"/>
                <a:sym typeface="思源宋体-粗体 Bold" panose="02020700000000000000" charset="-122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 rot="0">
            <a:off x="10844854" y="6302827"/>
            <a:ext cx="3034275" cy="499689"/>
            <a:chOff x="0" y="0"/>
            <a:chExt cx="4045700" cy="666253"/>
          </a:xfrm>
        </p:grpSpPr>
        <p:grpSp>
          <p:nvGrpSpPr>
            <p:cNvPr id="31" name="Group 31"/>
            <p:cNvGrpSpPr/>
            <p:nvPr/>
          </p:nvGrpSpPr>
          <p:grpSpPr>
            <a:xfrm rot="0"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ECDBBD"/>
              </a:solidFill>
              <a:ln w="9525" cap="rnd">
                <a:solidFill>
                  <a:srgbClr val="502B28"/>
                </a:solidFill>
                <a:prstDash val="solid"/>
                <a:round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5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292086" y="-16160"/>
              <a:ext cx="346152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b="1" spc="279">
                  <a:solidFill>
                    <a:srgbClr val="AE0009"/>
                  </a:solidFill>
                  <a:latin typeface="思源宋体-粗体 Bold" panose="02020700000000000000" charset="-122"/>
                  <a:ea typeface="思源宋体-粗体 Bold" panose="02020700000000000000" charset="-122"/>
                  <a:cs typeface="思源宋体-粗体 Bold" panose="02020700000000000000" charset="-122"/>
                  <a:sym typeface="思源宋体-粗体 Bold" panose="02020700000000000000" charset="-122"/>
                </a:rPr>
                <a:t>入党动机</a:t>
              </a:r>
              <a:endParaRPr lang="en-US" sz="2800" b="1" spc="279">
                <a:solidFill>
                  <a:srgbClr val="AE0009"/>
                </a:solidFill>
                <a:latin typeface="思源宋体-粗体 Bold" panose="02020700000000000000" charset="-122"/>
                <a:ea typeface="思源宋体-粗体 Bold" panose="02020700000000000000" charset="-122"/>
                <a:cs typeface="思源宋体-粗体 Bold" panose="02020700000000000000" charset="-122"/>
                <a:sym typeface="思源宋体-粗体 Bold" panose="02020700000000000000" charset="-122"/>
              </a:endParaRPr>
            </a:p>
          </p:txBody>
        </p:sp>
      </p:grpSp>
      <p:grpSp>
        <p:nvGrpSpPr>
          <p:cNvPr id="35" name="Group 35"/>
          <p:cNvGrpSpPr/>
          <p:nvPr/>
        </p:nvGrpSpPr>
        <p:grpSpPr>
          <a:xfrm rot="0">
            <a:off x="-2976720" y="8779961"/>
            <a:ext cx="28270436" cy="2038934"/>
            <a:chOff x="0" y="0"/>
            <a:chExt cx="37693914" cy="2718579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7537933" cy="2067151"/>
            </a:xfrm>
            <a:custGeom>
              <a:avLst/>
              <a:gdLst/>
              <a:ahLst/>
              <a:cxnLst/>
              <a:rect l="l" t="t" r="r" b="b"/>
              <a:pathLst>
                <a:path w="17537933" h="2067151">
                  <a:moveTo>
                    <a:pt x="0" y="0"/>
                  </a:moveTo>
                  <a:lnTo>
                    <a:pt x="17537933" y="0"/>
                  </a:lnTo>
                  <a:lnTo>
                    <a:pt x="17537933" y="2067151"/>
                  </a:lnTo>
                  <a:lnTo>
                    <a:pt x="0" y="20671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38293" r="-1086"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 flipH="1">
              <a:off x="9265790" y="483409"/>
              <a:ext cx="28428124" cy="2235171"/>
            </a:xfrm>
            <a:custGeom>
              <a:avLst/>
              <a:gdLst/>
              <a:ahLst/>
              <a:cxnLst/>
              <a:rect l="l" t="t" r="r" b="b"/>
              <a:pathLst>
                <a:path w="28428124" h="2235171">
                  <a:moveTo>
                    <a:pt x="28428124" y="0"/>
                  </a:moveTo>
                  <a:lnTo>
                    <a:pt x="0" y="0"/>
                  </a:lnTo>
                  <a:lnTo>
                    <a:pt x="0" y="2235170"/>
                  </a:lnTo>
                  <a:lnTo>
                    <a:pt x="28428124" y="2235170"/>
                  </a:lnTo>
                  <a:lnTo>
                    <a:pt x="28428124" y="0"/>
                  </a:lnTo>
                  <a:close/>
                </a:path>
              </a:pathLst>
            </a:custGeom>
            <a:blipFill>
              <a:blip r:embed="rId6"/>
              <a:stretch>
                <a:fillRect t="-105086"/>
              </a:stretch>
            </a:blipFill>
          </p:spPr>
        </p:sp>
      </p:grpSp>
      <p:grpSp>
        <p:nvGrpSpPr>
          <p:cNvPr id="38" name="Group 38"/>
          <p:cNvGrpSpPr/>
          <p:nvPr/>
        </p:nvGrpSpPr>
        <p:grpSpPr>
          <a:xfrm rot="0">
            <a:off x="631128" y="3075071"/>
            <a:ext cx="7809504" cy="5371493"/>
            <a:chOff x="0" y="0"/>
            <a:chExt cx="10412673" cy="7161991"/>
          </a:xfrm>
        </p:grpSpPr>
        <p:pic>
          <p:nvPicPr>
            <p:cNvPr id="39" name="Picture 39"/>
            <p:cNvPicPr>
              <a:picLocks noChangeAspect="1"/>
            </p:cNvPicPr>
            <p:nvPr/>
          </p:nvPicPr>
          <p:blipFill>
            <a:blip r:embed="rId7"/>
            <a:srcRect l="3657" r="3657"/>
            <a:stretch>
              <a:fillRect/>
            </a:stretch>
          </p:blipFill>
          <p:spPr>
            <a:xfrm>
              <a:off x="0" y="0"/>
              <a:ext cx="10412673" cy="71619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064516" y="1306447"/>
            <a:ext cx="16230600" cy="6553105"/>
          </a:xfrm>
          <a:custGeom>
            <a:avLst/>
            <a:gdLst/>
            <a:ahLst/>
            <a:cxnLst/>
            <a:rect l="l" t="t" r="r" b="b"/>
            <a:pathLst>
              <a:path w="16230600" h="6553105">
                <a:moveTo>
                  <a:pt x="0" y="0"/>
                </a:moveTo>
                <a:lnTo>
                  <a:pt x="16230600" y="0"/>
                </a:lnTo>
                <a:lnTo>
                  <a:pt x="16230600" y="6553104"/>
                </a:lnTo>
                <a:lnTo>
                  <a:pt x="0" y="655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974089" y="6465630"/>
            <a:ext cx="19662507" cy="7152237"/>
          </a:xfrm>
          <a:custGeom>
            <a:avLst/>
            <a:gdLst/>
            <a:ahLst/>
            <a:cxnLst/>
            <a:rect l="l" t="t" r="r" b="b"/>
            <a:pathLst>
              <a:path w="19662507" h="7152237">
                <a:moveTo>
                  <a:pt x="0" y="0"/>
                </a:moveTo>
                <a:lnTo>
                  <a:pt x="19662506" y="0"/>
                </a:lnTo>
                <a:lnTo>
                  <a:pt x="19662506" y="7152237"/>
                </a:lnTo>
                <a:lnTo>
                  <a:pt x="0" y="71522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456653" flipV="1">
            <a:off x="-8226029" y="312745"/>
            <a:ext cx="30426588" cy="15175261"/>
          </a:xfrm>
          <a:custGeom>
            <a:avLst/>
            <a:gdLst/>
            <a:ahLst/>
            <a:cxnLst/>
            <a:rect l="l" t="t" r="r" b="b"/>
            <a:pathLst>
              <a:path w="30426588" h="15175261">
                <a:moveTo>
                  <a:pt x="0" y="15175261"/>
                </a:moveTo>
                <a:lnTo>
                  <a:pt x="30426588" y="15175261"/>
                </a:lnTo>
                <a:lnTo>
                  <a:pt x="30426588" y="0"/>
                </a:lnTo>
                <a:lnTo>
                  <a:pt x="0" y="0"/>
                </a:lnTo>
                <a:lnTo>
                  <a:pt x="0" y="15175261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580944">
            <a:off x="-6122270" y="-5427409"/>
            <a:ext cx="30532540" cy="15228104"/>
          </a:xfrm>
          <a:custGeom>
            <a:avLst/>
            <a:gdLst/>
            <a:ahLst/>
            <a:cxnLst/>
            <a:rect l="l" t="t" r="r" b="b"/>
            <a:pathLst>
              <a:path w="30532540" h="15228104">
                <a:moveTo>
                  <a:pt x="0" y="0"/>
                </a:moveTo>
                <a:lnTo>
                  <a:pt x="30532540" y="0"/>
                </a:lnTo>
                <a:lnTo>
                  <a:pt x="30532540" y="15228104"/>
                </a:lnTo>
                <a:lnTo>
                  <a:pt x="0" y="152281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580944">
            <a:off x="-6970227" y="-4765897"/>
            <a:ext cx="30532540" cy="15228104"/>
          </a:xfrm>
          <a:custGeom>
            <a:avLst/>
            <a:gdLst/>
            <a:ahLst/>
            <a:cxnLst/>
            <a:rect l="l" t="t" r="r" b="b"/>
            <a:pathLst>
              <a:path w="30532540" h="15228104">
                <a:moveTo>
                  <a:pt x="0" y="0"/>
                </a:moveTo>
                <a:lnTo>
                  <a:pt x="30532540" y="0"/>
                </a:lnTo>
                <a:lnTo>
                  <a:pt x="30532540" y="15228104"/>
                </a:lnTo>
                <a:lnTo>
                  <a:pt x="0" y="152281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073000" y="3776154"/>
            <a:ext cx="14142001" cy="4226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30"/>
              </a:lnSpc>
            </a:pPr>
            <a:r>
              <a:rPr lang="en-US" sz="16175" spc="808">
                <a:solidFill>
                  <a:srgbClr val="FEF3D5"/>
                </a:solidFill>
                <a:latin typeface="可画手书" panose="02000500000000000000" charset="-122"/>
                <a:ea typeface="可画手书" panose="02000500000000000000" charset="-122"/>
                <a:cs typeface="可画手书" panose="02000500000000000000" charset="-122"/>
                <a:sym typeface="可画手书" panose="02000500000000000000" charset="-122"/>
              </a:rPr>
              <a:t>感谢聆听</a:t>
            </a:r>
            <a:endParaRPr lang="en-US" sz="16175" spc="808">
              <a:solidFill>
                <a:srgbClr val="FEF3D5"/>
              </a:solidFill>
              <a:latin typeface="可画手书" panose="02000500000000000000" charset="-122"/>
              <a:ea typeface="可画手书" panose="02000500000000000000" charset="-122"/>
              <a:cs typeface="可画手书" panose="02000500000000000000" charset="-122"/>
              <a:sym typeface="可画手书" panose="02000500000000000000" charset="-122"/>
            </a:endParaRPr>
          </a:p>
          <a:p>
            <a:pPr marL="0" lvl="0" indent="0" algn="ctr">
              <a:lnSpc>
                <a:spcPts val="15530"/>
              </a:lnSpc>
            </a:pPr>
            <a:r>
              <a:rPr lang="en-US" sz="16175" spc="808">
                <a:solidFill>
                  <a:srgbClr val="FEF3D5"/>
                </a:solidFill>
                <a:latin typeface="可画手书" panose="02000500000000000000" charset="-122"/>
                <a:ea typeface="可画手书" panose="02000500000000000000" charset="-122"/>
                <a:cs typeface="可画手书" panose="02000500000000000000" charset="-122"/>
                <a:sym typeface="可画手书" panose="02000500000000000000" charset="-122"/>
              </a:rPr>
              <a:t>恳请批评指正</a:t>
            </a:r>
            <a:endParaRPr lang="en-US" sz="16175" spc="808">
              <a:solidFill>
                <a:srgbClr val="FEF3D5"/>
              </a:solidFill>
              <a:latin typeface="可画手书" panose="02000500000000000000" charset="-122"/>
              <a:ea typeface="可画手书" panose="02000500000000000000" charset="-122"/>
              <a:cs typeface="可画手书" panose="02000500000000000000" charset="-122"/>
              <a:sym typeface="可画手书" panose="02000500000000000000" charset="-122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-6680527" y="-4744206"/>
            <a:ext cx="15418454" cy="8229600"/>
          </a:xfrm>
          <a:custGeom>
            <a:avLst/>
            <a:gdLst/>
            <a:ahLst/>
            <a:cxnLst/>
            <a:rect l="l" t="t" r="r" b="b"/>
            <a:pathLst>
              <a:path w="15418454" h="8229600">
                <a:moveTo>
                  <a:pt x="0" y="0"/>
                </a:moveTo>
                <a:lnTo>
                  <a:pt x="15418454" y="0"/>
                </a:lnTo>
                <a:lnTo>
                  <a:pt x="154184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000"/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021174" y="-2881823"/>
            <a:ext cx="13334486" cy="6367217"/>
          </a:xfrm>
          <a:custGeom>
            <a:avLst/>
            <a:gdLst/>
            <a:ahLst/>
            <a:cxnLst/>
            <a:rect l="l" t="t" r="r" b="b"/>
            <a:pathLst>
              <a:path w="13334486" h="6367217">
                <a:moveTo>
                  <a:pt x="0" y="0"/>
                </a:moveTo>
                <a:lnTo>
                  <a:pt x="13334486" y="0"/>
                </a:lnTo>
                <a:lnTo>
                  <a:pt x="13334486" y="6367217"/>
                </a:lnTo>
                <a:lnTo>
                  <a:pt x="0" y="63672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000"/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715841" y="-1078250"/>
            <a:ext cx="12856317" cy="2194196"/>
          </a:xfrm>
          <a:custGeom>
            <a:avLst/>
            <a:gdLst/>
            <a:ahLst/>
            <a:cxnLst/>
            <a:rect l="l" t="t" r="r" b="b"/>
            <a:pathLst>
              <a:path w="12856317" h="2194196">
                <a:moveTo>
                  <a:pt x="0" y="0"/>
                </a:moveTo>
                <a:lnTo>
                  <a:pt x="12856318" y="0"/>
                </a:lnTo>
                <a:lnTo>
                  <a:pt x="12856318" y="2194197"/>
                </a:lnTo>
                <a:lnTo>
                  <a:pt x="0" y="21941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3000"/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2243755" y="6166693"/>
            <a:ext cx="9878692" cy="7750112"/>
          </a:xfrm>
          <a:custGeom>
            <a:avLst/>
            <a:gdLst/>
            <a:ahLst/>
            <a:cxnLst/>
            <a:rect l="l" t="t" r="r" b="b"/>
            <a:pathLst>
              <a:path w="9878692" h="7750112">
                <a:moveTo>
                  <a:pt x="0" y="0"/>
                </a:moveTo>
                <a:lnTo>
                  <a:pt x="9878691" y="0"/>
                </a:lnTo>
                <a:lnTo>
                  <a:pt x="9878691" y="7750111"/>
                </a:lnTo>
                <a:lnTo>
                  <a:pt x="0" y="77501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4999"/>
            </a:blip>
            <a:stretch>
              <a:fillRect l="-64299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858055" y="7124351"/>
            <a:ext cx="7996063" cy="4267899"/>
          </a:xfrm>
          <a:custGeom>
            <a:avLst/>
            <a:gdLst/>
            <a:ahLst/>
            <a:cxnLst/>
            <a:rect l="l" t="t" r="r" b="b"/>
            <a:pathLst>
              <a:path w="7996063" h="4267899">
                <a:moveTo>
                  <a:pt x="0" y="0"/>
                </a:moveTo>
                <a:lnTo>
                  <a:pt x="7996063" y="0"/>
                </a:lnTo>
                <a:lnTo>
                  <a:pt x="7996063" y="4267898"/>
                </a:lnTo>
                <a:lnTo>
                  <a:pt x="0" y="42678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5000"/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637077">
            <a:off x="964975" y="1117239"/>
            <a:ext cx="2938251" cy="2023721"/>
          </a:xfrm>
          <a:custGeom>
            <a:avLst/>
            <a:gdLst/>
            <a:ahLst/>
            <a:cxnLst/>
            <a:rect l="l" t="t" r="r" b="b"/>
            <a:pathLst>
              <a:path w="2938251" h="2023721">
                <a:moveTo>
                  <a:pt x="0" y="0"/>
                </a:moveTo>
                <a:lnTo>
                  <a:pt x="2938251" y="0"/>
                </a:lnTo>
                <a:lnTo>
                  <a:pt x="2938251" y="2023721"/>
                </a:lnTo>
                <a:lnTo>
                  <a:pt x="0" y="20237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1732701">
            <a:off x="14151327" y="-1327850"/>
            <a:ext cx="9110690" cy="6054813"/>
          </a:xfrm>
          <a:custGeom>
            <a:avLst/>
            <a:gdLst/>
            <a:ahLst/>
            <a:cxnLst/>
            <a:rect l="l" t="t" r="r" b="b"/>
            <a:pathLst>
              <a:path w="9110690" h="6054813">
                <a:moveTo>
                  <a:pt x="0" y="0"/>
                </a:moveTo>
                <a:lnTo>
                  <a:pt x="9110690" y="0"/>
                </a:lnTo>
                <a:lnTo>
                  <a:pt x="9110690" y="6054813"/>
                </a:lnTo>
                <a:lnTo>
                  <a:pt x="0" y="60548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5032293" y="2600441"/>
            <a:ext cx="517749" cy="493155"/>
          </a:xfrm>
          <a:custGeom>
            <a:avLst/>
            <a:gdLst/>
            <a:ahLst/>
            <a:cxnLst/>
            <a:rect l="l" t="t" r="r" b="b"/>
            <a:pathLst>
              <a:path w="517749" h="493155">
                <a:moveTo>
                  <a:pt x="0" y="0"/>
                </a:moveTo>
                <a:lnTo>
                  <a:pt x="517749" y="0"/>
                </a:lnTo>
                <a:lnTo>
                  <a:pt x="517749" y="493155"/>
                </a:lnTo>
                <a:lnTo>
                  <a:pt x="0" y="4931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2737958" y="2600441"/>
            <a:ext cx="517749" cy="493155"/>
          </a:xfrm>
          <a:custGeom>
            <a:avLst/>
            <a:gdLst/>
            <a:ahLst/>
            <a:cxnLst/>
            <a:rect l="l" t="t" r="r" b="b"/>
            <a:pathLst>
              <a:path w="517749" h="493155">
                <a:moveTo>
                  <a:pt x="0" y="0"/>
                </a:moveTo>
                <a:lnTo>
                  <a:pt x="517749" y="0"/>
                </a:lnTo>
                <a:lnTo>
                  <a:pt x="517749" y="493155"/>
                </a:lnTo>
                <a:lnTo>
                  <a:pt x="0" y="4931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1550741">
            <a:off x="15154881" y="5466247"/>
            <a:ext cx="2162041" cy="2969608"/>
          </a:xfrm>
          <a:custGeom>
            <a:avLst/>
            <a:gdLst/>
            <a:ahLst/>
            <a:cxnLst/>
            <a:rect l="l" t="t" r="r" b="b"/>
            <a:pathLst>
              <a:path w="2162041" h="2969608">
                <a:moveTo>
                  <a:pt x="0" y="0"/>
                </a:moveTo>
                <a:lnTo>
                  <a:pt x="2162040" y="0"/>
                </a:lnTo>
                <a:lnTo>
                  <a:pt x="2162040" y="2969607"/>
                </a:lnTo>
                <a:lnTo>
                  <a:pt x="0" y="296960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5032293" y="2552955"/>
            <a:ext cx="8223413" cy="613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 spc="1188">
                <a:solidFill>
                  <a:srgbClr val="ECDBBD"/>
                </a:solidFill>
                <a:latin typeface="思源宋体-粗体 Bold" panose="02020700000000000000" charset="-122"/>
                <a:ea typeface="思源宋体-粗体 Bold" panose="02020700000000000000" charset="-122"/>
                <a:cs typeface="思源宋体-粗体 Bold" panose="02020700000000000000" charset="-122"/>
                <a:sym typeface="思源宋体-粗体 Bold" panose="02020700000000000000" charset="-122"/>
              </a:rPr>
              <a:t>拟接收预备党员汇报</a:t>
            </a:r>
            <a:endParaRPr lang="en-US" sz="3600" b="1" spc="1188">
              <a:solidFill>
                <a:srgbClr val="ECDBBD"/>
              </a:solidFill>
              <a:latin typeface="思源宋体-粗体 Bold" panose="02020700000000000000" charset="-122"/>
              <a:ea typeface="思源宋体-粗体 Bold" panose="02020700000000000000" charset="-122"/>
              <a:cs typeface="思源宋体-粗体 Bold" panose="02020700000000000000" charset="-122"/>
              <a:sym typeface="思源宋体-粗体 Bold" panose="02020700000000000000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263</Words>
  <Application>WPS 演示</Application>
  <PresentationFormat>On-screen Show (4:3)</PresentationFormat>
  <Paragraphs>19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5" baseType="lpstr">
      <vt:lpstr>Arial</vt:lpstr>
      <vt:lpstr>宋体</vt:lpstr>
      <vt:lpstr>Wingdings</vt:lpstr>
      <vt:lpstr>可画手书</vt:lpstr>
      <vt:lpstr>思源宋体-粗体 Bold</vt:lpstr>
      <vt:lpstr>思源宋体 1</vt:lpstr>
      <vt:lpstr>思源宋体-粗体</vt:lpstr>
      <vt:lpstr>思源宋体 2</vt:lpstr>
      <vt:lpstr>思源宋体 1 Semi-Bold</vt:lpstr>
      <vt:lpstr>Calibri</vt:lpstr>
      <vt:lpstr>微软雅黑</vt:lpstr>
      <vt:lpstr>Arial Unicode MS</vt:lpstr>
      <vt:lpstr>Office Theme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陈爽+转预备汇报ppt</dc:title>
  <dc:creator/>
  <cp:lastModifiedBy>陈</cp:lastModifiedBy>
  <cp:revision>3</cp:revision>
  <dcterms:created xsi:type="dcterms:W3CDTF">2006-08-16T00:00:00Z</dcterms:created>
  <dcterms:modified xsi:type="dcterms:W3CDTF">2025-12-16T13:31:54Z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{"Label":"1","ContentProducer":"001191110105MA01AN806X00000","ProduceID":"DAG7J4owQhk","ReservedCode1":"","ContentPropagator":"001191110105MA01AN806X00000","PropagateID":"DAG7J4owQhk","ReservedCode2":""}</vt:lpwstr>
  </property>
  <property fmtid="{D5CDD505-2E9C-101B-9397-08002B2CF9AE}" pid="3" name="ICV">
    <vt:lpwstr>A7AA00F0C7C341199EF544743169BC47_12</vt:lpwstr>
  </property>
  <property fmtid="{D5CDD505-2E9C-101B-9397-08002B2CF9AE}" pid="4" name="KSOProductBuildVer">
    <vt:lpwstr>2052-12.1.0.21915</vt:lpwstr>
  </property>
</Properties>
</file>